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37"/>
  </p:notesMasterIdLst>
  <p:sldIdLst>
    <p:sldId id="271" r:id="rId2"/>
    <p:sldId id="273" r:id="rId3"/>
    <p:sldId id="258" r:id="rId4"/>
    <p:sldId id="276" r:id="rId5"/>
    <p:sldId id="274" r:id="rId6"/>
    <p:sldId id="275" r:id="rId7"/>
    <p:sldId id="313" r:id="rId8"/>
    <p:sldId id="278" r:id="rId9"/>
    <p:sldId id="305" r:id="rId10"/>
    <p:sldId id="306" r:id="rId11"/>
    <p:sldId id="289" r:id="rId12"/>
    <p:sldId id="285" r:id="rId13"/>
    <p:sldId id="294" r:id="rId14"/>
    <p:sldId id="296" r:id="rId15"/>
    <p:sldId id="308" r:id="rId16"/>
    <p:sldId id="314" r:id="rId17"/>
    <p:sldId id="292" r:id="rId18"/>
    <p:sldId id="323" r:id="rId19"/>
    <p:sldId id="320" r:id="rId20"/>
    <p:sldId id="279" r:id="rId21"/>
    <p:sldId id="281" r:id="rId22"/>
    <p:sldId id="322" r:id="rId23"/>
    <p:sldId id="321" r:id="rId24"/>
    <p:sldId id="301" r:id="rId25"/>
    <p:sldId id="299" r:id="rId26"/>
    <p:sldId id="287" r:id="rId27"/>
    <p:sldId id="277" r:id="rId28"/>
    <p:sldId id="325" r:id="rId29"/>
    <p:sldId id="324" r:id="rId30"/>
    <p:sldId id="319" r:id="rId31"/>
    <p:sldId id="280" r:id="rId32"/>
    <p:sldId id="315" r:id="rId33"/>
    <p:sldId id="316" r:id="rId34"/>
    <p:sldId id="317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7727-5118-9706-88FF-F6B21BA13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36CDF-7A78-AA6D-1778-179D9B0ED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6B6FE-CD44-BC51-FCB7-680E3237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E83C1-1665-ACBD-201C-91440BC18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EC197-FF6F-B9D3-4A69-0C49F355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7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1261-E255-C7E7-F1DF-B5ADEA68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FE6CE-1149-4C1A-3756-410999934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5610-5974-8A5D-C487-7A857D26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6F52-1D48-F886-4576-A14972D6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A50-2BC4-6361-CE88-BEACCCD51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C1426-187A-A843-55D0-2F8F6D75E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06376-6B2D-1EE9-300F-99D7CEF9D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F7FFE-B878-F342-3F9C-3578DC0D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639B-8492-F907-89F2-3E70E33B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E36A-E17F-BC43-E2B8-8ADD52B7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E5FF-1DF0-F6B4-CFD0-061871B9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E526-8C4F-A608-088E-23EF6755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C40D-7EBA-67AF-2629-AB8E9B01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30D23-6CDA-00F2-AFF7-F10BA26F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7FF9-C019-7164-BA6E-B6189DC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ED82-3856-BDD5-5E4D-D0EAC677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43DD9-0EBB-C327-53EC-D55F37DD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8AF8D-E255-1B71-2B66-08C26533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9B5A-F1A2-7321-4B02-F6D5FC9D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6C34-F3DD-0D2B-1146-E32FD196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971A-CEAC-F0A2-4323-C5EE7FF5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2214-0050-4073-18DB-3AC0DA31C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D3232-3EB1-5EB3-3ED6-7B8653216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1818A-992C-4A9F-C5CC-86602FAC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51CB5-7ACE-F6B0-7380-66AD0593B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ACB-3ADD-33FB-6A27-3C7EEE4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A34-E5E4-7BF3-E753-441B588B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42AD3-AA91-62CE-32CB-AD1CEC5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A7296-A1D0-ABD7-0054-6D7430F45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021F7-05E9-D35E-2095-0314E80BF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8ABB6-8C65-3C49-CB31-B3336E8F8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B0972-B17D-6BF1-AB0C-D526FD67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C432F-074A-CFEF-1DB9-BC3EF1B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D06F5-20AB-0B50-CED6-E0FAD0D1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7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5440-5BF5-CFA8-1CE6-43EEFEA0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65DB-7F80-986D-52EB-4214267C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7422E-30CA-CB50-3633-F1D6A792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64CC-0CFC-012E-C205-D766B05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414B4-76AB-F9A0-84B7-291D63A7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05415-5B82-EEEC-DCB1-1DF728D7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376-AC17-F702-C8F3-0C716E07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1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1677-8BD7-D710-6451-94D718D79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75AF-1FDD-025E-FB9F-D38D00793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83853-CAAA-A15B-4DD1-CD7B7BD03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7DB87-3BEC-D2F7-31BD-224CF5FB9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01689-7EB8-36EC-9020-0C451A6D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84DE-2338-4BC6-8F9B-6487D9AD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591F-972F-D3E6-6892-BCBBD0E7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7170C-3C5C-19C9-356B-5282EBAA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EEB2B-6D7E-4B04-D97E-6BA5BA2DE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8EA59-1E64-C31B-957E-7527785B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768FA-63CE-0338-8C9D-BFE0BBE1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E354E-82DA-EEE4-731C-E018132E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3CD57-C40E-9B27-057E-C9F5BA65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EBCEE-18E7-0060-45CF-85E4D2CB6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8A3DB-6843-5A89-50EA-077A76ABB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07E29-3D5F-8102-BB4E-8CF54C186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DF5-4F4C-77E9-091D-5F61C24A0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1133"/>
          <a:stretch/>
        </p:blipFill>
        <p:spPr>
          <a:xfrm>
            <a:off x="103367" y="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832" y="57372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Predicting Diabetes Using Health 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Presented by the Data Ninjas:</a:t>
            </a:r>
          </a:p>
          <a:p>
            <a:r>
              <a:rPr lang="en-US" dirty="0">
                <a:solidFill>
                  <a:srgbClr val="FFFFFF"/>
                </a:solidFill>
              </a:rPr>
              <a:t>Isabel Garrido, Noemi </a:t>
            </a:r>
            <a:r>
              <a:rPr lang="en-US" dirty="0" err="1">
                <a:solidFill>
                  <a:srgbClr val="FFFFFF"/>
                </a:solidFill>
              </a:rPr>
              <a:t>Montelongo</a:t>
            </a:r>
            <a:r>
              <a:rPr lang="en-US" dirty="0">
                <a:solidFill>
                  <a:srgbClr val="FFFFFF"/>
                </a:solidFill>
              </a:rPr>
              <a:t>, Jack Pan, Garima </a:t>
            </a:r>
            <a:r>
              <a:rPr lang="en-US" dirty="0" err="1">
                <a:solidFill>
                  <a:srgbClr val="FFFFFF"/>
                </a:solidFill>
              </a:rPr>
              <a:t>Rajbhandari</a:t>
            </a:r>
            <a:r>
              <a:rPr lang="en-US" dirty="0">
                <a:solidFill>
                  <a:srgbClr val="FFFFFF"/>
                </a:solidFill>
              </a:rPr>
              <a:t>, &amp; Gretta </a:t>
            </a:r>
            <a:r>
              <a:rPr lang="en-US" dirty="0" err="1">
                <a:solidFill>
                  <a:srgbClr val="FFFFFF"/>
                </a:solidFill>
              </a:rPr>
              <a:t>Uwamwiza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5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597" y="189802"/>
            <a:ext cx="469103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(Focused on 10 variables)</a:t>
            </a:r>
          </a:p>
        </p:txBody>
      </p:sp>
      <p:pic>
        <p:nvPicPr>
          <p:cNvPr id="4" name="Picture 3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76FB88AF-BD75-D506-02FD-9BA336CC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561" y="754291"/>
            <a:ext cx="5161264" cy="5468006"/>
          </a:xfrm>
          <a:prstGeom prst="rect">
            <a:avLst/>
          </a:prstGeom>
          <a:effectLst>
            <a:outerShdw blurRad="5461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76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2233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D5747B-5F5A-3AE8-8E9F-F0C4BEDD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02680"/>
              </p:ext>
            </p:extLst>
          </p:nvPr>
        </p:nvGraphicFramePr>
        <p:xfrm>
          <a:off x="3381058" y="1356527"/>
          <a:ext cx="5429884" cy="4428591"/>
        </p:xfrm>
        <a:graphic>
          <a:graphicData uri="http://schemas.openxmlformats.org/drawingml/2006/table">
            <a:tbl>
              <a:tblPr>
                <a:effectLst>
                  <a:outerShdw blurRad="876300" dist="38100" dir="8100000" algn="tr" rotWithShape="0">
                    <a:prstClr val="black">
                      <a:alpha val="40000"/>
                    </a:prstClr>
                  </a:outerShdw>
                </a:effectLst>
                <a:tableStyleId>{35758FB7-9AC5-4552-8A53-C91805E547FA}</a:tableStyleId>
              </a:tblPr>
              <a:tblGrid>
                <a:gridCol w="2069991">
                  <a:extLst>
                    <a:ext uri="{9D8B030D-6E8A-4147-A177-3AD203B41FA5}">
                      <a16:colId xmlns:a16="http://schemas.microsoft.com/office/drawing/2014/main" val="4111849539"/>
                    </a:ext>
                  </a:extLst>
                </a:gridCol>
                <a:gridCol w="1593351">
                  <a:extLst>
                    <a:ext uri="{9D8B030D-6E8A-4147-A177-3AD203B41FA5}">
                      <a16:colId xmlns:a16="http://schemas.microsoft.com/office/drawing/2014/main" val="1703676483"/>
                    </a:ext>
                  </a:extLst>
                </a:gridCol>
                <a:gridCol w="1766542">
                  <a:extLst>
                    <a:ext uri="{9D8B030D-6E8A-4147-A177-3AD203B41FA5}">
                      <a16:colId xmlns:a16="http://schemas.microsoft.com/office/drawing/2014/main" val="1637380021"/>
                    </a:ext>
                  </a:extLst>
                </a:gridCol>
              </a:tblGrid>
              <a:tr h="4740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NO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YES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7237361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Diabetes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961155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High BP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937494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Cholesterol check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991755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Smoker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98230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Stroke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970456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Physicial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6205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 Doctor Because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49459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9385289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Cholesterol check (within 5 years)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4721387"/>
                  </a:ext>
                </a:extLst>
              </a:tr>
              <a:tr h="3954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Heart Disease/Attack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658665"/>
                  </a:ext>
                </a:extLst>
              </a:tr>
            </a:tbl>
          </a:graphicData>
        </a:graphic>
      </p:graphicFrame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370173" y="600287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List of Binary Variables</a:t>
            </a:r>
          </a:p>
        </p:txBody>
      </p:sp>
    </p:spTree>
    <p:extLst>
      <p:ext uri="{BB962C8B-B14F-4D97-AF65-F5344CB8AC3E}">
        <p14:creationId xmlns:p14="http://schemas.microsoft.com/office/powerpoint/2010/main" val="164668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2184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758" y="847858"/>
            <a:ext cx="3646473" cy="633624"/>
          </a:xfrm>
        </p:spPr>
        <p:txBody>
          <a:bodyPr>
            <a:normAutofit/>
          </a:bodyPr>
          <a:lstStyle/>
          <a:p>
            <a:r>
              <a:rPr lang="en-US" sz="3200" dirty="0"/>
              <a:t>Gender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01800C1-EBEB-DABF-C8A2-56953952E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816100"/>
            <a:ext cx="64262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16934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800" y="827143"/>
            <a:ext cx="8413510" cy="80888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Education distribution in people with diabetes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C7FB3AD-755F-4943-8225-0F82547C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4" y="1689982"/>
            <a:ext cx="9024344" cy="3457213"/>
          </a:xfrm>
          <a:prstGeom prst="rect">
            <a:avLst/>
          </a:prstGeom>
          <a:effectLst>
            <a:outerShdw blurRad="1136728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1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52426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49" y="544511"/>
            <a:ext cx="4137735" cy="808884"/>
          </a:xfrm>
        </p:spPr>
        <p:txBody>
          <a:bodyPr>
            <a:normAutofit/>
          </a:bodyPr>
          <a:lstStyle/>
          <a:p>
            <a:r>
              <a:rPr lang="en-US" sz="2400" dirty="0"/>
              <a:t>Stroke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A52B9C-ADB3-F6DD-118D-A8D586EED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2" y="1353395"/>
            <a:ext cx="5517126" cy="252855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F22D3D8-CEF5-C49F-41FE-7C7723CF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07" y="1338628"/>
            <a:ext cx="6269617" cy="2734620"/>
          </a:xfrm>
          <a:prstGeom prst="rect">
            <a:avLst/>
          </a:prstGeom>
          <a:effectLst>
            <a:outerShdw blurRad="90554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C63548B5-01DC-FDBF-B83F-ED65CE388155}"/>
              </a:ext>
            </a:extLst>
          </p:cNvPr>
          <p:cNvSpPr txBox="1">
            <a:spLocks/>
          </p:cNvSpPr>
          <p:nvPr/>
        </p:nvSpPr>
        <p:spPr>
          <a:xfrm>
            <a:off x="7048491" y="479613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 Blood Pressure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09B0D-2519-1ADF-B1BD-3E5DC1AF63E4}"/>
              </a:ext>
            </a:extLst>
          </p:cNvPr>
          <p:cNvSpPr txBox="1"/>
          <p:nvPr/>
        </p:nvSpPr>
        <p:spPr>
          <a:xfrm>
            <a:off x="1213988" y="227197"/>
            <a:ext cx="1062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Overview of stroke, high blood pressure, &amp; cholesterol check predictors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F55F9DD-411C-A7D8-BE96-8A9469786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3" y="4405338"/>
            <a:ext cx="5464855" cy="2336891"/>
          </a:xfrm>
          <a:prstGeom prst="rect">
            <a:avLst/>
          </a:prstGeom>
          <a:effectLst>
            <a:outerShdw blurRad="985481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004CFD41-DB38-48D3-8BFB-F51832DD2BF9}"/>
              </a:ext>
            </a:extLst>
          </p:cNvPr>
          <p:cNvSpPr txBox="1">
            <a:spLocks/>
          </p:cNvSpPr>
          <p:nvPr/>
        </p:nvSpPr>
        <p:spPr>
          <a:xfrm>
            <a:off x="455366" y="3596454"/>
            <a:ext cx="4137735" cy="808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Cholesterol Check</a:t>
            </a:r>
          </a:p>
        </p:txBody>
      </p:sp>
    </p:spTree>
    <p:extLst>
      <p:ext uri="{BB962C8B-B14F-4D97-AF65-F5344CB8AC3E}">
        <p14:creationId xmlns:p14="http://schemas.microsoft.com/office/powerpoint/2010/main" val="65873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62" y="377916"/>
            <a:ext cx="7672786" cy="808884"/>
          </a:xfrm>
        </p:spPr>
        <p:txBody>
          <a:bodyPr>
            <a:normAutofit/>
          </a:bodyPr>
          <a:lstStyle/>
          <a:p>
            <a:r>
              <a:rPr lang="en-US" sz="3200" dirty="0"/>
              <a:t>How is diabetes distributed by age?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6CA1E7F-22A1-3F67-02BB-7CC60F31E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02" y="1558353"/>
            <a:ext cx="7137400" cy="3568700"/>
          </a:xfrm>
          <a:prstGeom prst="rect">
            <a:avLst/>
          </a:prstGeom>
          <a:effectLst>
            <a:outerShdw blurRad="1176580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66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B12CD-D4C5-B658-B1C5-B9BA02B0698B}"/>
              </a:ext>
            </a:extLst>
          </p:cNvPr>
          <p:cNvGrpSpPr/>
          <p:nvPr/>
        </p:nvGrpSpPr>
        <p:grpSpPr>
          <a:xfrm>
            <a:off x="1415608" y="865204"/>
            <a:ext cx="10287721" cy="4847498"/>
            <a:chOff x="824072" y="747638"/>
            <a:chExt cx="10287721" cy="4847498"/>
          </a:xfrm>
        </p:grpSpPr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F2A75966-602D-B7CF-85C1-9784E91A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72" y="747638"/>
              <a:ext cx="4582161" cy="4847498"/>
            </a:xfrm>
            <a:prstGeom prst="rect">
              <a:avLst/>
            </a:prstGeom>
          </p:spPr>
        </p:pic>
        <p:pic>
          <p:nvPicPr>
            <p:cNvPr id="7" name="Picture 6" descr="Chart, radar chart&#10;&#10;Description automatically generated">
              <a:extLst>
                <a:ext uri="{FF2B5EF4-FFF2-40B4-BE49-F238E27FC236}">
                  <a16:creationId xmlns:a16="http://schemas.microsoft.com/office/drawing/2014/main" id="{0DEFA15E-AEEC-312C-1315-512F1E81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40" y="928477"/>
              <a:ext cx="4923753" cy="46666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1FF21-4199-196E-6656-EF4C4956ACF2}"/>
                </a:ext>
              </a:extLst>
            </p:cNvPr>
            <p:cNvSpPr txBox="1"/>
            <p:nvPr/>
          </p:nvSpPr>
          <p:spPr>
            <a:xfrm>
              <a:off x="6581867" y="324114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866013-F091-C589-3890-6C4C762559CF}"/>
                </a:ext>
              </a:extLst>
            </p:cNvPr>
            <p:cNvSpPr txBox="1"/>
            <p:nvPr/>
          </p:nvSpPr>
          <p:spPr>
            <a:xfrm>
              <a:off x="1281020" y="3114390"/>
              <a:ext cx="289713" cy="2534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46DB1-D321-E697-E0F5-4DE1058A1B20}"/>
              </a:ext>
            </a:extLst>
          </p:cNvPr>
          <p:cNvSpPr txBox="1"/>
          <p:nvPr/>
        </p:nvSpPr>
        <p:spPr>
          <a:xfrm>
            <a:off x="2476890" y="35602"/>
            <a:ext cx="704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Does physical activity affect the BMI?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76A7383-AE79-324B-1BD7-E7C305C96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338" y="522304"/>
            <a:ext cx="1168400" cy="6858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179204D-4255-98F1-880B-5463A4D35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105899"/>
              </p:ext>
            </p:extLst>
          </p:nvPr>
        </p:nvGraphicFramePr>
        <p:xfrm>
          <a:off x="85529" y="5630738"/>
          <a:ext cx="2974542" cy="119166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940753">
                  <a:extLst>
                    <a:ext uri="{9D8B030D-6E8A-4147-A177-3AD203B41FA5}">
                      <a16:colId xmlns:a16="http://schemas.microsoft.com/office/drawing/2014/main" val="3610048222"/>
                    </a:ext>
                  </a:extLst>
                </a:gridCol>
                <a:gridCol w="2033789">
                  <a:extLst>
                    <a:ext uri="{9D8B030D-6E8A-4147-A177-3AD203B41FA5}">
                      <a16:colId xmlns:a16="http://schemas.microsoft.com/office/drawing/2014/main" val="3621108463"/>
                    </a:ext>
                  </a:extLst>
                </a:gridCol>
              </a:tblGrid>
              <a:tr h="245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BMI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Range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39496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&lt; 18.5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Underweight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95662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18.5 to &lt; 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Healthy 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49180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 to &lt; 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Overweight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31634"/>
                  </a:ext>
                </a:extLst>
              </a:tr>
              <a:tr h="236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 or greater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Obesity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474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6A609-5C48-9A8E-1332-F3F024FC992B}"/>
              </a:ext>
            </a:extLst>
          </p:cNvPr>
          <p:cNvCxnSpPr/>
          <p:nvPr/>
        </p:nvCxnSpPr>
        <p:spPr>
          <a:xfrm flipH="1">
            <a:off x="3060071" y="6460514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1848C-8659-3CFD-5AD2-D216A12AF157}"/>
              </a:ext>
            </a:extLst>
          </p:cNvPr>
          <p:cNvCxnSpPr/>
          <p:nvPr/>
        </p:nvCxnSpPr>
        <p:spPr>
          <a:xfrm flipH="1">
            <a:off x="3060071" y="6675666"/>
            <a:ext cx="382844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9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130205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B804522-C1F3-62A4-48E1-23C1CE26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71" y="519572"/>
            <a:ext cx="4681322" cy="63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0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89CA16-7A16-C95B-8CC7-B63AF410AC4E}"/>
              </a:ext>
            </a:extLst>
          </p:cNvPr>
          <p:cNvSpPr txBox="1"/>
          <p:nvPr/>
        </p:nvSpPr>
        <p:spPr>
          <a:xfrm>
            <a:off x="4175760" y="2072640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126150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705" y="598881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7DE810C-641F-6DCA-4174-DBD8847DE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177" y="402506"/>
            <a:ext cx="10523645" cy="1473478"/>
          </a:xfrm>
        </p:spPr>
        <p:txBody>
          <a:bodyPr>
            <a:normAutofit/>
          </a:bodyPr>
          <a:lstStyle/>
          <a:p>
            <a:r>
              <a:rPr lang="en-US" sz="2800" dirty="0"/>
              <a:t>How does difficulty walking compare in the diabetic population?</a:t>
            </a:r>
            <a:endParaRPr lang="en-US" sz="4000" dirty="0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E3BC78F2-E8E5-038A-D406-603827ED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9" y="2453797"/>
            <a:ext cx="9695191" cy="40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2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464" y="1598256"/>
            <a:ext cx="10566160" cy="471787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According to the CDC, the number of people who have diabetes in America is the highest it has ever been.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People with diabetes have a deficiency in how their body makes or uses insulin.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Insulin is an important hormone that regulates glucose.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can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be a gateway towards 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serious complications such as heart disease, vision loss, lower-limb amputation and kidney disease.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It is essential that healthcare providers have the tools to screen patients for prediabetes or diabetes.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92F"/>
                </a:solidFill>
                <a:latin typeface="-apple-system"/>
              </a:rPr>
              <a:t>By using supervised machine learning, we built a prediction model that can</a:t>
            </a:r>
            <a:r>
              <a:rPr lang="en-US" sz="20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 assist clinicians and individuals </a:t>
            </a:r>
            <a:r>
              <a:rPr lang="en-US" sz="2000" dirty="0">
                <a:solidFill>
                  <a:srgbClr val="24292F"/>
                </a:solidFill>
                <a:latin typeface="-apple-system"/>
              </a:rPr>
              <a:t>predict diabetes.  </a:t>
            </a:r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808" y="325657"/>
            <a:ext cx="5875916" cy="108373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564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50958"/>
            <a:ext cx="12188930" cy="685799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78EE22C0-864D-BFC6-EED2-5F2D6AFE846D}"/>
              </a:ext>
            </a:extLst>
          </p:cNvPr>
          <p:cNvSpPr txBox="1">
            <a:spLocks/>
          </p:cNvSpPr>
          <p:nvPr/>
        </p:nvSpPr>
        <p:spPr>
          <a:xfrm>
            <a:off x="1213903" y="724575"/>
            <a:ext cx="9869526" cy="5981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 people with diabetes have a higher prevalence of  heart disease or heart attack?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4D5F668-10A0-5639-F5E3-9EF38FA0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9" y="1746097"/>
            <a:ext cx="6038512" cy="2765587"/>
          </a:xfrm>
          <a:prstGeom prst="rect">
            <a:avLst/>
          </a:prstGeom>
          <a:effectLst>
            <a:outerShdw blurRad="1070713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A64E2A-070E-ADF1-1BE3-E7B4E8EA6BAF}"/>
              </a:ext>
            </a:extLst>
          </p:cNvPr>
          <p:cNvSpPr txBox="1"/>
          <p:nvPr/>
        </p:nvSpPr>
        <p:spPr>
          <a:xfrm>
            <a:off x="10112687" y="5739397"/>
            <a:ext cx="24863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No Heart Attack: 229787</a:t>
            </a:r>
          </a:p>
          <a:p>
            <a:endParaRPr lang="en-US" sz="1400" dirty="0"/>
          </a:p>
          <a:p>
            <a:r>
              <a:rPr lang="en-US" sz="1400" dirty="0"/>
              <a:t>Heart attack: 23893</a:t>
            </a:r>
          </a:p>
          <a:p>
            <a:r>
              <a:rPr lang="en-US" sz="1400" dirty="0">
                <a:highlight>
                  <a:srgbClr val="FFFF00"/>
                </a:highlight>
              </a:rPr>
              <a:t>6/79 and 3/10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90AE4029-9EC5-A182-808F-A2809E5B9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29" y="1746097"/>
            <a:ext cx="5200961" cy="2868823"/>
          </a:xfrm>
          <a:prstGeom prst="rect">
            <a:avLst/>
          </a:prstGeom>
          <a:effectLst>
            <a:outerShdw blurRad="932265" dist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67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10"/>
            <a:ext cx="12188930" cy="685799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3A0F1A6-B214-7565-8D0A-F788015DA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59" y="1035142"/>
            <a:ext cx="7772400" cy="2570007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C1DDAA8D-96AC-EAC8-9DB2-58C5FD9CC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15749"/>
              </p:ext>
            </p:extLst>
          </p:nvPr>
        </p:nvGraphicFramePr>
        <p:xfrm>
          <a:off x="9141097" y="1035140"/>
          <a:ext cx="2438734" cy="25700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103">
                  <a:extLst>
                    <a:ext uri="{9D8B030D-6E8A-4147-A177-3AD203B41FA5}">
                      <a16:colId xmlns:a16="http://schemas.microsoft.com/office/drawing/2014/main" val="2392849061"/>
                    </a:ext>
                  </a:extLst>
                </a:gridCol>
                <a:gridCol w="1696631">
                  <a:extLst>
                    <a:ext uri="{9D8B030D-6E8A-4147-A177-3AD203B41FA5}">
                      <a16:colId xmlns:a16="http://schemas.microsoft.com/office/drawing/2014/main" val="1607006455"/>
                    </a:ext>
                  </a:extLst>
                </a:gridCol>
              </a:tblGrid>
              <a:tr h="252843">
                <a:tc>
                  <a:txBody>
                    <a:bodyPr/>
                    <a:lstStyle/>
                    <a:p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739038"/>
                  </a:ext>
                </a:extLst>
              </a:tr>
              <a:tr h="294417">
                <a:tc>
                  <a:txBody>
                    <a:bodyPr/>
                    <a:lstStyle/>
                    <a:p>
                      <a:r>
                        <a:rPr lang="en-US" sz="800" dirty="0"/>
                        <a:t>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3600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080408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4979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662465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91900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903933"/>
                  </a:ext>
                </a:extLst>
              </a:tr>
              <a:tr h="273914">
                <a:tc>
                  <a:txBody>
                    <a:bodyPr/>
                    <a:lstStyle/>
                    <a:p>
                      <a:r>
                        <a:rPr lang="en-US" sz="800" dirty="0"/>
                        <a:t>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70886"/>
                  </a:ext>
                </a:extLst>
              </a:tr>
              <a:tr h="379265">
                <a:tc>
                  <a:txBody>
                    <a:bodyPr/>
                    <a:lstStyle/>
                    <a:p>
                      <a:r>
                        <a:rPr lang="en-US" sz="800" dirty="0"/>
                        <a:t>&gt; $75,000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5749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B42240F-88C5-50DE-B305-375ABFF4947A}"/>
              </a:ext>
            </a:extLst>
          </p:cNvPr>
          <p:cNvGrpSpPr/>
          <p:nvPr/>
        </p:nvGrpSpPr>
        <p:grpSpPr>
          <a:xfrm>
            <a:off x="2389318" y="3752987"/>
            <a:ext cx="7633814" cy="3105013"/>
            <a:chOff x="2635134" y="2034829"/>
            <a:chExt cx="7633814" cy="3105013"/>
          </a:xfrm>
        </p:grpSpPr>
        <p:pic>
          <p:nvPicPr>
            <p:cNvPr id="11" name="Picture 10" descr="Chart, pie chart&#10;&#10;Description automatically generated">
              <a:extLst>
                <a:ext uri="{FF2B5EF4-FFF2-40B4-BE49-F238E27FC236}">
                  <a16:creationId xmlns:a16="http://schemas.microsoft.com/office/drawing/2014/main" id="{3F0EFE02-8BD2-8A2A-4EEE-C12ACA845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5134" y="2456167"/>
              <a:ext cx="2371158" cy="2297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E95036-CEAB-BA25-D0DE-7960F564FF58}"/>
                </a:ext>
              </a:extLst>
            </p:cNvPr>
            <p:cNvSpPr txBox="1"/>
            <p:nvPr/>
          </p:nvSpPr>
          <p:spPr>
            <a:xfrm>
              <a:off x="2926502" y="2051891"/>
              <a:ext cx="146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Diabetes</a:t>
              </a:r>
            </a:p>
          </p:txBody>
        </p:sp>
        <p:pic>
          <p:nvPicPr>
            <p:cNvPr id="13" name="Picture 12" descr="Chart, pie chart&#10;&#10;Description automatically generated">
              <a:extLst>
                <a:ext uri="{FF2B5EF4-FFF2-40B4-BE49-F238E27FC236}">
                  <a16:creationId xmlns:a16="http://schemas.microsoft.com/office/drawing/2014/main" id="{AFEDBE66-8847-1CE8-DB62-FE7DB4CC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735" y="2456167"/>
              <a:ext cx="2381823" cy="21865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0C93A6-5AC6-6353-0CD8-29370A2519B7}"/>
                </a:ext>
              </a:extLst>
            </p:cNvPr>
            <p:cNvSpPr txBox="1"/>
            <p:nvPr/>
          </p:nvSpPr>
          <p:spPr>
            <a:xfrm>
              <a:off x="5911638" y="2034829"/>
              <a:ext cx="1844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Diabetes</a:t>
              </a:r>
            </a:p>
          </p:txBody>
        </p:sp>
        <p:pic>
          <p:nvPicPr>
            <p:cNvPr id="15" name="Picture 14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685D7808-59B5-4FE6-4763-96F4DD56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99" y="2070010"/>
              <a:ext cx="1845349" cy="3069832"/>
            </a:xfrm>
            <a:prstGeom prst="rect">
              <a:avLst/>
            </a:prstGeom>
          </p:spPr>
        </p:pic>
      </p:grpSp>
      <p:sp>
        <p:nvSpPr>
          <p:cNvPr id="16" name="Subtitle 5">
            <a:extLst>
              <a:ext uri="{FF2B5EF4-FFF2-40B4-BE49-F238E27FC236}">
                <a16:creationId xmlns:a16="http://schemas.microsoft.com/office/drawing/2014/main" id="{66AE07BE-D41F-F039-D551-6EDAEB7D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1977" y="518891"/>
            <a:ext cx="9242787" cy="128631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Diabetes vs Non-diabetes Income</a:t>
            </a:r>
          </a:p>
        </p:txBody>
      </p:sp>
    </p:spTree>
    <p:extLst>
      <p:ext uri="{BB962C8B-B14F-4D97-AF65-F5344CB8AC3E}">
        <p14:creationId xmlns:p14="http://schemas.microsoft.com/office/powerpoint/2010/main" val="41816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23676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7983C72-1379-531A-659A-739B2EBD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49" y="2648927"/>
            <a:ext cx="8878751" cy="34542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3DAA02-C65C-A50B-0096-E9D5D55DF5C8}"/>
              </a:ext>
            </a:extLst>
          </p:cNvPr>
          <p:cNvSpPr txBox="1"/>
          <p:nvPr/>
        </p:nvSpPr>
        <p:spPr>
          <a:xfrm>
            <a:off x="2349137" y="906433"/>
            <a:ext cx="6070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r>
              <a:rPr lang="en-US" sz="2400" dirty="0"/>
              <a:t>Some of the functions include</a:t>
            </a:r>
            <a:r>
              <a:rPr lang="en-US" sz="20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07DB9-F9A9-165A-4DBC-405A2EDAECB3}"/>
              </a:ext>
            </a:extLst>
          </p:cNvPr>
          <p:cNvSpPr txBox="1"/>
          <p:nvPr/>
        </p:nvSpPr>
        <p:spPr>
          <a:xfrm>
            <a:off x="3410007" y="1868902"/>
            <a:ext cx="617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connection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cursor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A4C4D0-9E2C-7D78-67BB-2E0BBE7FD6F9}"/>
              </a:ext>
            </a:extLst>
          </p:cNvPr>
          <p:cNvSpPr txBox="1"/>
          <p:nvPr/>
        </p:nvSpPr>
        <p:spPr>
          <a:xfrm>
            <a:off x="2332060" y="436798"/>
            <a:ext cx="608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SQLite and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2478852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196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7731C25-230F-3F32-BFC4-3D283FCBD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3583"/>
          <a:stretch/>
        </p:blipFill>
        <p:spPr>
          <a:xfrm>
            <a:off x="2806254" y="151991"/>
            <a:ext cx="6090084" cy="67238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8382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28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18" y="200665"/>
            <a:ext cx="10112839" cy="83170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Deep Learning Sigmoid Function with TensorFlow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680A1-98A9-9121-026C-F1DE41922793}"/>
              </a:ext>
            </a:extLst>
          </p:cNvPr>
          <p:cNvSpPr txBox="1"/>
          <p:nvPr/>
        </p:nvSpPr>
        <p:spPr>
          <a:xfrm>
            <a:off x="1618946" y="1466030"/>
            <a:ext cx="38825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4292F"/>
                </a:solidFill>
                <a:effectLst/>
                <a:latin typeface="+mj-lt"/>
              </a:rPr>
              <a:t>Accuracy: 86%</a:t>
            </a:r>
          </a:p>
          <a:p>
            <a:pPr algn="l"/>
            <a:endParaRPr lang="en-US" sz="24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Layers:  3 hidden layers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&gt; 20%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+mj-lt"/>
              </a:rPr>
              <a:t>&lt; 20 % chance of getting diabetes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06787E-FB27-71EA-451C-E693CF7F0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88" y="1440885"/>
            <a:ext cx="6540500" cy="4521200"/>
          </a:xfrm>
          <a:prstGeom prst="rect">
            <a:avLst/>
          </a:prstGeom>
          <a:effectLst>
            <a:outerShdw blurRad="6350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101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856" y="385633"/>
            <a:ext cx="5701953" cy="808884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EE2F1-3DFB-7F86-4982-0920F858D897}"/>
              </a:ext>
            </a:extLst>
          </p:cNvPr>
          <p:cNvSpPr txBox="1"/>
          <p:nvPr/>
        </p:nvSpPr>
        <p:spPr>
          <a:xfrm>
            <a:off x="2565586" y="1297368"/>
            <a:ext cx="7487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Confusion matrix, Recall, Precision, F1-score, balance accuracy score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Accuracy:  86%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292F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6FA531A-747B-89FA-5A28-41ABA93C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81" y="1976085"/>
            <a:ext cx="6837013" cy="2356919"/>
          </a:xfrm>
          <a:prstGeom prst="rect">
            <a:avLst/>
          </a:prstGeom>
          <a:effectLst>
            <a:innerShdw blurRad="51284" dist="50800" dir="13500000">
              <a:prstClr val="black">
                <a:alpha val="5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B7738A-B6B8-6E0F-A6EE-EDD3998CD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04757"/>
              </p:ext>
            </p:extLst>
          </p:nvPr>
        </p:nvGraphicFramePr>
        <p:xfrm>
          <a:off x="8089338" y="4775277"/>
          <a:ext cx="37759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083">
                  <a:extLst>
                    <a:ext uri="{9D8B030D-6E8A-4147-A177-3AD203B41FA5}">
                      <a16:colId xmlns:a16="http://schemas.microsoft.com/office/drawing/2014/main" val="449585461"/>
                    </a:ext>
                  </a:extLst>
                </a:gridCol>
                <a:gridCol w="2887842">
                  <a:extLst>
                    <a:ext uri="{9D8B030D-6E8A-4147-A177-3AD203B41FA5}">
                      <a16:colId xmlns:a16="http://schemas.microsoft.com/office/drawing/2014/main" val="3607788708"/>
                    </a:ext>
                  </a:extLst>
                </a:gridCol>
              </a:tblGrid>
              <a:tr h="21148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07239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Never attended school/only kindergarten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8588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1-8 (Elementary)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95947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9 – 11 (Some high school)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02701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Grade 12 or GED ( High school graduate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264809"/>
                  </a:ext>
                </a:extLst>
              </a:tr>
              <a:tr h="24979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1 to 3 years (Some college)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3988"/>
                  </a:ext>
                </a:extLst>
              </a:tr>
              <a:tr h="2349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College 4 years or more (College graduate)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571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8DA728-F38C-16DD-FA5C-DC453899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694248"/>
              </p:ext>
            </p:extLst>
          </p:nvPr>
        </p:nvGraphicFramePr>
        <p:xfrm>
          <a:off x="5206681" y="4775277"/>
          <a:ext cx="2486322" cy="157070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92541">
                  <a:extLst>
                    <a:ext uri="{9D8B030D-6E8A-4147-A177-3AD203B41FA5}">
                      <a16:colId xmlns:a16="http://schemas.microsoft.com/office/drawing/2014/main" val="762158215"/>
                    </a:ext>
                  </a:extLst>
                </a:gridCol>
                <a:gridCol w="1493781">
                  <a:extLst>
                    <a:ext uri="{9D8B030D-6E8A-4147-A177-3AD203B41FA5}">
                      <a16:colId xmlns:a16="http://schemas.microsoft.com/office/drawing/2014/main" val="181668855"/>
                    </a:ext>
                  </a:extLst>
                </a:gridCol>
              </a:tblGrid>
              <a:tr h="427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61080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18-24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66647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60-64</a:t>
                      </a:r>
                      <a:endParaRPr lang="en-US" sz="1100" b="0" i="0" u="none" strike="noStrike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987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80 or older</a:t>
                      </a:r>
                      <a:endParaRPr lang="en-US" sz="1100" b="0" i="0" u="none" strike="noStrike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1C639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795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77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9FCF42-4703-7D32-B90C-EAE4AD1C8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r="2374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b="0" i="0" u="none" strike="noStrike">
              <a:solidFill>
                <a:srgbClr val="FFFFFF"/>
              </a:solidFill>
              <a:effectLst/>
              <a:latin typeface="-apple-system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>
              <a:solidFill>
                <a:srgbClr val="FFFFF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72160" y="17950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680" y="1430454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Choosing the right topic and dataset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+mj-lt"/>
              </a:rPr>
              <a:t>Connecting Flask with the database and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</a:t>
            </a:r>
            <a:r>
              <a:rPr lang="en-US" b="0" i="0" u="none" strike="noStrike" dirty="0">
                <a:effectLst/>
                <a:latin typeface="+mj-lt"/>
              </a:rPr>
              <a:t>imited knowledge of the functions to make machine model connections with HTML and Flask.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Deciding which of the 22 variables had the most significance. </a:t>
            </a: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161" y="60960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Setbacks</a:t>
            </a:r>
          </a:p>
        </p:txBody>
      </p:sp>
    </p:spTree>
    <p:extLst>
      <p:ext uri="{BB962C8B-B14F-4D97-AF65-F5344CB8AC3E}">
        <p14:creationId xmlns:p14="http://schemas.microsoft.com/office/powerpoint/2010/main" val="177434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72160" y="179503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680" y="1430454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024" y="516130"/>
            <a:ext cx="4137735" cy="808884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0BE14-5EF0-6458-CB2E-FB6C1B87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22" y="3710344"/>
            <a:ext cx="4572000" cy="106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D7E73-1417-DE98-FC71-268AE951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99" y="5127779"/>
            <a:ext cx="45720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4073C-0022-43AD-5D5F-E98D298C8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03" y="3827831"/>
            <a:ext cx="45720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EAE73-4F3E-4564-9C53-E77016137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922" y="5026179"/>
            <a:ext cx="45720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C2602-41A8-AEC6-7A85-FF2F350A8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853" y="3429000"/>
            <a:ext cx="4559300" cy="9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7A792-C3E1-5524-9895-BBF45D508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931" y="552272"/>
            <a:ext cx="45720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DC1DE-3E06-77A5-A054-FF5D458E9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074" y="3135651"/>
            <a:ext cx="45593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4ED6A-BB64-B7DB-915B-1BD7F9AA0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0299" y="2324423"/>
            <a:ext cx="4572000" cy="111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EB18F-22D8-F9E6-146E-42B4EC543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858" y="2388156"/>
            <a:ext cx="45593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865B9-0F7E-FE09-C734-12EA97308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017" y="1423850"/>
            <a:ext cx="4572000" cy="7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5B3F7D-3AA7-DE2A-01B8-6364A21A2D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5508" y="1446829"/>
            <a:ext cx="457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3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9395" y="324469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733" y="621570"/>
            <a:ext cx="7950818" cy="808884"/>
          </a:xfrm>
        </p:spPr>
        <p:txBody>
          <a:bodyPr>
            <a:normAutofit/>
          </a:bodyPr>
          <a:lstStyle/>
          <a:p>
            <a:r>
              <a:rPr lang="en-US" sz="4000" dirty="0"/>
              <a:t>Troubleshooting Errors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AE64756-58A9-3C6E-6D84-C537C77F8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35500"/>
              </p:ext>
            </p:extLst>
          </p:nvPr>
        </p:nvGraphicFramePr>
        <p:xfrm>
          <a:off x="2422293" y="1569502"/>
          <a:ext cx="8128000" cy="3158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979272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64549825"/>
                    </a:ext>
                  </a:extLst>
                </a:gridCol>
              </a:tblGrid>
              <a:tr h="3158615"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Examples: </a:t>
                      </a:r>
                    </a:p>
                    <a:p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 errors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mismatch errors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Matrix shape errors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Attribute errors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errors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Solutions</a:t>
                      </a:r>
                    </a:p>
                    <a:p>
                      <a:endParaRPr lang="en-US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console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Postman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 Overflow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 exchange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Towards Data Science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Libraries documentations</a:t>
                      </a:r>
                    </a:p>
                    <a:p>
                      <a:pPr marL="285750" indent="-285750">
                        <a:buFont typeface="Wingdings" pitchFamily="2" charset="2"/>
                        <a:buChar char="Ø"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Services ( Instructor, TAs, Tutors)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93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02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0" y="26529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57" y="1635603"/>
            <a:ext cx="3581170" cy="4643627"/>
          </a:xfrm>
        </p:spPr>
        <p:txBody>
          <a:bodyPr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Technologies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Method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Exploratory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Future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Models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Limitations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Setbacks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Conclusion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Sources</a:t>
            </a:r>
          </a:p>
          <a:p>
            <a:endParaRPr lang="en-US" sz="44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039" y="702128"/>
            <a:ext cx="3168575" cy="668195"/>
          </a:xfrm>
        </p:spPr>
        <p:txBody>
          <a:bodyPr>
            <a:normAutofit/>
          </a:bodyPr>
          <a:lstStyle/>
          <a:p>
            <a:r>
              <a:rPr lang="en-US" sz="32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5854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9618" y="135997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521" y="699065"/>
            <a:ext cx="4137735" cy="808884"/>
          </a:xfrm>
        </p:spPr>
        <p:txBody>
          <a:bodyPr>
            <a:normAutofit/>
          </a:bodyPr>
          <a:lstStyle/>
          <a:p>
            <a:r>
              <a:rPr lang="en-US" sz="4000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21D64-6C20-BB8C-0F6E-283F523DB309}"/>
              </a:ext>
            </a:extLst>
          </p:cNvPr>
          <p:cNvSpPr txBox="1"/>
          <p:nvPr/>
        </p:nvSpPr>
        <p:spPr>
          <a:xfrm>
            <a:off x="2113009" y="1902205"/>
            <a:ext cx="79735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Time constraint did not allow to further explore the deep learning and random forest models because it required a more in-depth exploration.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Heat map and comparing/correlating the 22 variables. </a:t>
            </a:r>
          </a:p>
          <a:p>
            <a:pPr algn="l"/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+mj-lt"/>
              </a:rPr>
              <a:t>Wo</a:t>
            </a:r>
            <a:r>
              <a:rPr lang="en-US" sz="2000" dirty="0">
                <a:latin typeface="+mj-lt"/>
              </a:rPr>
              <a:t>rking with several binary variables limited chart functions, i.e.,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Imbalanced sample.  Diabetes sample was a lot less than the No Diabetes sample</a:t>
            </a:r>
            <a:r>
              <a:rPr lang="en-US" sz="2000" dirty="0"/>
              <a:t>.</a:t>
            </a:r>
            <a:endParaRPr lang="en-US" b="0" i="0" u="none" strike="noStrike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12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group utilized a variety of technologies to create a diabetes prediction tool for a healthcare setting or individual use.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found that some health indicators have a greater influence in determining whether someone is at risk for diabetes.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Developer and teamwork skills were exercised while creating a database and an HTML using Flask.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used a deep learning method involving TensorFlow and a logistic regression to validate the data and both showed an accuracy score nearing 86%. 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exploration analysis was performed to understand the underlying indicators that lead to developing pre-diabetes or diabetes.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Setbacks creating the models, HTML pages, and analysis were addressed through trial and error and with the guidance of teacher assistants. </a:t>
            </a: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441" y="435102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Conclusion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1342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26672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608" y="669220"/>
            <a:ext cx="10662152" cy="5097748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857" y="692619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Next Steps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A1A42-DCB5-1DCC-D80A-FAC9910F26D5}"/>
              </a:ext>
            </a:extLst>
          </p:cNvPr>
          <p:cNvSpPr txBox="1"/>
          <p:nvPr/>
        </p:nvSpPr>
        <p:spPr>
          <a:xfrm>
            <a:off x="2150346" y="1495474"/>
            <a:ext cx="88244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explore other health indicators such as difficulty walking, nutritional intake such fruits and vegetables.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analysis on heart disease, income, and alcohol consumption.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use of our deep learning and logistic classification models to triage centers in emergency rooms.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4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260871" y="304810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5039" y="1503160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GitHub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Stack Overflow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Sci-kit learn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Numpy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&amp; Python documentation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+mj-lt"/>
              </a:rPr>
              <a:t>Pubmed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 CDC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127" y="1014047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References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6774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59803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55998-38CE-D5AC-CC27-375594A52D40}"/>
              </a:ext>
            </a:extLst>
          </p:cNvPr>
          <p:cNvSpPr txBox="1"/>
          <p:nvPr/>
        </p:nvSpPr>
        <p:spPr>
          <a:xfrm>
            <a:off x="4162543" y="2485204"/>
            <a:ext cx="338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3602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-3559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0598" y="2988956"/>
            <a:ext cx="4137735" cy="8088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THANK YOU!</a:t>
            </a:r>
            <a:br>
              <a:rPr lang="en-US" sz="4000" dirty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5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80387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853DB3-9501-E957-4319-CF9B15200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10559"/>
              </p:ext>
            </p:extLst>
          </p:nvPr>
        </p:nvGraphicFramePr>
        <p:xfrm>
          <a:off x="2263112" y="1251606"/>
          <a:ext cx="7207398" cy="3571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8732">
                  <a:extLst>
                    <a:ext uri="{9D8B030D-6E8A-4147-A177-3AD203B41FA5}">
                      <a16:colId xmlns:a16="http://schemas.microsoft.com/office/drawing/2014/main" val="3494625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92748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2053439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and Technologies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9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3.9.12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3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SQLite3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Joblib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4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 Collab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3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 &amp; Postman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rgbClr val="24292F"/>
                          </a:solidFill>
                          <a:latin typeface="+mn-lt"/>
                          <a:ea typeface="+mn-ea"/>
                          <a:cs typeface="+mn-cs"/>
                        </a:rPr>
                        <a:t>Hvplot</a:t>
                      </a:r>
                      <a:endParaRPr lang="en-US" sz="1800" kern="1200" dirty="0">
                        <a:solidFill>
                          <a:srgbClr val="24292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Microsoft </a:t>
                      </a:r>
                      <a:r>
                        <a:rPr lang="en-US" dirty="0" err="1"/>
                        <a:t>Powerpoint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2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rgbClr val="24292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Plotly</a:t>
                      </a:r>
                      <a:endParaRPr lang="en-US" sz="1800" b="0" i="0" u="none" strike="noStrike" kern="1200" dirty="0">
                        <a:solidFill>
                          <a:srgbClr val="24292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Sci-kit Learn Lib &amp;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72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31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020" y="1576705"/>
            <a:ext cx="10566160" cy="471787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used the Diabetes Health Indicators Dataset from 2015 provided by Kaggle.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dataset was obtained by surveying hundreds of thousands of Americans for diabetes or prediabetes predictors with The Behavioral Risk Factor Surveillance System (BRFSS).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  <a:latin typeface="+mj-lt"/>
              </a:rPr>
              <a:t>We decided to explore 10 of the 22 variables for our prediction based mostly on their importance values: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+mj-lt"/>
            </a:endParaRP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High BP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Gender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BMI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Cholesterol check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Doc because of Cost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Stroke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Smoker</a:t>
            </a:r>
          </a:p>
          <a:p>
            <a:pPr marL="800100" lvl="1" indent="-342900" algn="l"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Physical Activity</a:t>
            </a:r>
          </a:p>
          <a:p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624" y="375810"/>
            <a:ext cx="5875916" cy="1083732"/>
          </a:xfrm>
        </p:spPr>
        <p:txBody>
          <a:bodyPr>
            <a:normAutofit/>
          </a:bodyPr>
          <a:lstStyle/>
          <a:p>
            <a:r>
              <a:rPr lang="en-US" sz="32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01544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307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518" y="1505918"/>
            <a:ext cx="9277039" cy="4231691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Some of the questions that we explored were age, physical activity and health history.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The data that we chose did not require extensive clean-up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 but we did have to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label the categories in some of the columns.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It was felt that a supervised machine learning was the best approach to classify and predict diabetes diagnosis. We decided to use a logistic regression model. And in order to compare for accuracy, we also used a deep learning 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T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ensorflow model  that uses a sigmoid function.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We built 2 databases with sqlite3 and webpages using bootstrap HTML, and Javascript</a:t>
            </a:r>
            <a:r>
              <a:rPr lang="en-US" dirty="0">
                <a:solidFill>
                  <a:srgbClr val="24292F"/>
                </a:solidFill>
                <a:latin typeface="+mj-lt"/>
              </a:rPr>
              <a:t>.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+mj-lt"/>
              </a:rPr>
              <a:t> Python to train the model and Flask to route it to HTML.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+mj-lt"/>
              </a:rPr>
              <a:t>In addition, we explored the data with analytical tools.  </a:t>
            </a:r>
            <a:br>
              <a:rPr lang="en-US" sz="1600" dirty="0"/>
            </a:br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979" y="144604"/>
            <a:ext cx="5875916" cy="1083732"/>
          </a:xfrm>
        </p:spPr>
        <p:txBody>
          <a:bodyPr>
            <a:normAutofit/>
          </a:bodyPr>
          <a:lstStyle/>
          <a:p>
            <a:r>
              <a:rPr lang="en-US" sz="3200" dirty="0"/>
              <a:t>Method</a:t>
            </a:r>
            <a:r>
              <a:rPr lang="en-US" sz="4000" dirty="0"/>
              <a:t> </a:t>
            </a:r>
            <a:endParaRPr 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55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156979" y="-3560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767F34F-370F-2A98-B28D-CC916DAF06B5}"/>
              </a:ext>
            </a:extLst>
          </p:cNvPr>
          <p:cNvSpPr txBox="1">
            <a:spLocks/>
          </p:cNvSpPr>
          <p:nvPr/>
        </p:nvSpPr>
        <p:spPr>
          <a:xfrm>
            <a:off x="3454175" y="2280271"/>
            <a:ext cx="4895258" cy="385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61066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63610" y="35612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077" y="1275880"/>
            <a:ext cx="5020421" cy="4698999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Population sample: 253,681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No Diabetes: 218,334</a:t>
            </a:r>
          </a:p>
          <a:p>
            <a:pPr algn="l"/>
            <a:r>
              <a:rPr lang="en-US" sz="2000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With Diabetes or Pre-diabetes: 35,346</a:t>
            </a:r>
          </a:p>
          <a:p>
            <a:pPr algn="l"/>
            <a:r>
              <a:rPr lang="en-US" sz="2000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Prediction:</a:t>
            </a:r>
            <a:endParaRPr lang="en-US" sz="2000" u="none" strike="noStrike" dirty="0">
              <a:solidFill>
                <a:srgbClr val="24292F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0= No 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dirty="0">
                <a:solidFill>
                  <a:srgbClr val="2429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u="none" strike="noStrike" dirty="0">
                <a:solidFill>
                  <a:srgbClr val="24292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= diabetes or prediabetes </a:t>
            </a:r>
          </a:p>
          <a:p>
            <a:pPr marL="914400" lvl="1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en-US" sz="20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C6D412B-1EF8-6500-CC44-853D220C5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5" y="1418007"/>
            <a:ext cx="5413129" cy="3721526"/>
          </a:xfrm>
          <a:prstGeom prst="rect">
            <a:avLst/>
          </a:prstGeom>
          <a:effectLst>
            <a:outerShdw blurRad="967662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4A5A-FB58-8DAF-FD89-AF4559CB11FC}"/>
              </a:ext>
            </a:extLst>
          </p:cNvPr>
          <p:cNvSpPr txBox="1"/>
          <p:nvPr/>
        </p:nvSpPr>
        <p:spPr>
          <a:xfrm>
            <a:off x="2406039" y="489649"/>
            <a:ext cx="761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General Overview of Sample Population</a:t>
            </a:r>
          </a:p>
        </p:txBody>
      </p:sp>
    </p:spTree>
    <p:extLst>
      <p:ext uri="{BB962C8B-B14F-4D97-AF65-F5344CB8AC3E}">
        <p14:creationId xmlns:p14="http://schemas.microsoft.com/office/powerpoint/2010/main" val="2333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1B519D-0B80-6952-37A9-A58B0B3F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33"/>
          <a:stretch/>
        </p:blipFill>
        <p:spPr>
          <a:xfrm>
            <a:off x="-6419" y="-71204"/>
            <a:ext cx="12188930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6DD4703-FD80-4610-ACE9-01DCD86D8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CEFCBC2-6F82-4011-8D8D-90F43DCB1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08571" y="0"/>
            <a:ext cx="9958950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9DED9E-DE30-402A-B9D1-AC3C24025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CCB7C65-BA06-49C5-8D3C-51F97B409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-35602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2CCB5F9-EBD1-66B7-6EC6-EB6B270A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652" y="1267187"/>
            <a:ext cx="4137735" cy="4662302"/>
          </a:xfrm>
        </p:spPr>
        <p:txBody>
          <a:bodyPr>
            <a:noAutofit/>
          </a:bodyPr>
          <a:lstStyle/>
          <a:p>
            <a:pPr marL="285750" indent="-285750" algn="l">
              <a:buFont typeface="Wingdings" pitchFamily="2" charset="2"/>
              <a:buChar char="§"/>
            </a:pPr>
            <a:endParaRPr lang="en-US" sz="1600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4601F1-F4ED-0B11-F0AF-09E4FA91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487" y="-65677"/>
            <a:ext cx="3968895" cy="404442"/>
          </a:xfrm>
        </p:spPr>
        <p:txBody>
          <a:bodyPr>
            <a:noAutofit/>
          </a:bodyPr>
          <a:lstStyle/>
          <a:p>
            <a:r>
              <a:rPr lang="en-US" sz="2400" dirty="0"/>
              <a:t>Heatmap (All 22 variables)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3A866F-C1DF-2780-BD8E-195D8563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0" y="267561"/>
            <a:ext cx="6030049" cy="6251674"/>
          </a:xfrm>
          <a:prstGeom prst="rect">
            <a:avLst/>
          </a:prstGeom>
          <a:effectLst>
            <a:outerShdw blurRad="7747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8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1652</TotalTime>
  <Words>1087</Words>
  <Application>Microsoft Macintosh PowerPoint</Application>
  <PresentationFormat>Widescreen</PresentationFormat>
  <Paragraphs>260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Meiryo</vt:lpstr>
      <vt:lpstr>-apple-system</vt:lpstr>
      <vt:lpstr>Arial</vt:lpstr>
      <vt:lpstr>Calibri</vt:lpstr>
      <vt:lpstr>Calibri Light</vt:lpstr>
      <vt:lpstr>Wingdings</vt:lpstr>
      <vt:lpstr>Office Theme</vt:lpstr>
      <vt:lpstr>Predicting Diabetes Using Health Indicators</vt:lpstr>
      <vt:lpstr>Introduction</vt:lpstr>
      <vt:lpstr>Contents</vt:lpstr>
      <vt:lpstr>PowerPoint Presentation</vt:lpstr>
      <vt:lpstr>Method</vt:lpstr>
      <vt:lpstr>Method </vt:lpstr>
      <vt:lpstr>PowerPoint Presentation</vt:lpstr>
      <vt:lpstr>PowerPoint Presentation</vt:lpstr>
      <vt:lpstr>Heatmap (All 22 variables)</vt:lpstr>
      <vt:lpstr>Heatmap (Focused on 10 variables)</vt:lpstr>
      <vt:lpstr>PowerPoint Presentation</vt:lpstr>
      <vt:lpstr>Gender</vt:lpstr>
      <vt:lpstr>Education distribution in people with diabetes </vt:lpstr>
      <vt:lpstr>Stroke</vt:lpstr>
      <vt:lpstr>How is diabetes distributed by age?</vt:lpstr>
      <vt:lpstr>PowerPoint Presentation</vt:lpstr>
      <vt:lpstr>PowerPoint Presentation</vt:lpstr>
      <vt:lpstr>PowerPoint Presentation</vt:lpstr>
      <vt:lpstr>How does difficulty walking compare in the diabetic population?</vt:lpstr>
      <vt:lpstr>PowerPoint Presentation</vt:lpstr>
      <vt:lpstr>PowerPoint Presentation</vt:lpstr>
      <vt:lpstr>PowerPoint Presentation</vt:lpstr>
      <vt:lpstr>PowerPoint Presentation</vt:lpstr>
      <vt:lpstr>Deep Learning Sigmoid Function with TensorFlow</vt:lpstr>
      <vt:lpstr>Logistic Regression Model</vt:lpstr>
      <vt:lpstr>PowerPoint Presentation</vt:lpstr>
      <vt:lpstr>Setbacks</vt:lpstr>
      <vt:lpstr>PowerPoint Presentation</vt:lpstr>
      <vt:lpstr>Troubleshooting Errors</vt:lpstr>
      <vt:lpstr>Limitations</vt:lpstr>
      <vt:lpstr>Conclusion </vt:lpstr>
      <vt:lpstr>Next Steps </vt:lpstr>
      <vt:lpstr>References </vt:lpstr>
      <vt:lpstr>PowerPoint Presentation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 C</dc:creator>
  <cp:lastModifiedBy>Microsoft Office User</cp:lastModifiedBy>
  <cp:revision>143</cp:revision>
  <dcterms:created xsi:type="dcterms:W3CDTF">2023-02-17T02:22:13Z</dcterms:created>
  <dcterms:modified xsi:type="dcterms:W3CDTF">2023-02-24T00:36:44Z</dcterms:modified>
</cp:coreProperties>
</file>